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4" r:id="rId7"/>
    <p:sldId id="263" r:id="rId8"/>
    <p:sldId id="266" r:id="rId9"/>
    <p:sldId id="262" r:id="rId10"/>
    <p:sldId id="261" r:id="rId11"/>
    <p:sldId id="260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A59FF-2ADD-49F9-BB4E-F23B3689E9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506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66A6B-6A30-449B-B83B-886235C883D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2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6097A0-D494-4FC6-9CF9-4FD6C51F0BB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44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378F2-D763-47B1-9B36-88ACB3C66FD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31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72653-F07D-42D3-97E2-ABE9C15E5D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876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8B6FB-8923-419E-95EA-6E3D67EBE1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948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C0DE9-8760-4762-82D6-46728598370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005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4ED829-803E-48AF-AA9A-78EC2A35B95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69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481F0F-7B73-456F-908E-40DD724F7D5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22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42F97-9C1D-4658-A856-BE884E17C9A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77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6702D-CEF9-4494-A083-6525DAFA59A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95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1E5A3B2-FB62-482D-BC51-5935B2B9F9A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549275"/>
            <a:ext cx="7200799" cy="1223963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3366"/>
                </a:solidFill>
              </a:rPr>
              <a:t>Химический состав клетки. Неорганические соединения.</a:t>
            </a:r>
            <a:endParaRPr lang="ru-RU" sz="3200" b="1" dirty="0">
              <a:solidFill>
                <a:srgbClr val="003366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51920" y="3429000"/>
            <a:ext cx="4897438" cy="720725"/>
          </a:xfrm>
        </p:spPr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10 класс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Автор: Ушакова Н.А.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260350"/>
            <a:ext cx="7787208" cy="792163"/>
          </a:xfrm>
        </p:spPr>
        <p:txBody>
          <a:bodyPr/>
          <a:lstStyle/>
          <a:p>
            <a:r>
              <a:rPr lang="ru-RU" sz="2400" dirty="0" smtClean="0">
                <a:solidFill>
                  <a:srgbClr val="003366"/>
                </a:solidFill>
              </a:rPr>
              <a:t/>
            </a:r>
            <a:br>
              <a:rPr lang="ru-RU" sz="2400" dirty="0" smtClean="0">
                <a:solidFill>
                  <a:srgbClr val="003366"/>
                </a:solidFill>
              </a:rPr>
            </a:br>
            <a:r>
              <a:rPr lang="ru-RU" sz="2400" dirty="0" smtClean="0">
                <a:solidFill>
                  <a:srgbClr val="003366"/>
                </a:solidFill>
              </a:rPr>
              <a:t>Основные положения современной клеточной теории:</a:t>
            </a:r>
            <a:br>
              <a:rPr lang="ru-RU" sz="2400" dirty="0" smtClean="0">
                <a:solidFill>
                  <a:srgbClr val="003366"/>
                </a:solidFill>
              </a:rPr>
            </a:b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r>
              <a:rPr lang="ru-RU" sz="2000" dirty="0" smtClean="0">
                <a:solidFill>
                  <a:srgbClr val="003366"/>
                </a:solidFill>
                <a:latin typeface="+mj-lt"/>
              </a:rPr>
              <a:t>клетка - основная единица строения, функционирования и развития всех живых организмов, наименьшая единица живого, способная к самовоспроизведению, </a:t>
            </a:r>
            <a:r>
              <a:rPr lang="ru-RU" sz="2000" dirty="0" err="1" smtClean="0">
                <a:solidFill>
                  <a:srgbClr val="003366"/>
                </a:solidFill>
                <a:latin typeface="+mj-lt"/>
              </a:rPr>
              <a:t>саморегуляции</a:t>
            </a:r>
            <a:r>
              <a:rPr lang="ru-RU" sz="2000" dirty="0" smtClean="0">
                <a:solidFill>
                  <a:srgbClr val="003366"/>
                </a:solidFill>
                <a:latin typeface="+mj-lt"/>
              </a:rPr>
              <a:t> и самообновлению;</a:t>
            </a:r>
          </a:p>
          <a:p>
            <a:r>
              <a:rPr lang="ru-RU" sz="2000" dirty="0" smtClean="0">
                <a:solidFill>
                  <a:srgbClr val="003366"/>
                </a:solidFill>
                <a:latin typeface="+mj-lt"/>
              </a:rPr>
              <a:t>клетки всех одноклеточных и многоклеточных организмов сходны (</a:t>
            </a:r>
            <a:r>
              <a:rPr lang="ru-RU" sz="2000" dirty="0" err="1" smtClean="0">
                <a:solidFill>
                  <a:srgbClr val="003366"/>
                </a:solidFill>
                <a:latin typeface="+mj-lt"/>
              </a:rPr>
              <a:t>гомологиины</a:t>
            </a:r>
            <a:r>
              <a:rPr lang="ru-RU" sz="2000" dirty="0" smtClean="0">
                <a:solidFill>
                  <a:srgbClr val="003366"/>
                </a:solidFill>
                <a:latin typeface="+mj-lt"/>
              </a:rPr>
              <a:t>) по своему строению, химическому составу, основным проявлениям жизнедеятельности и обмену веществ;</a:t>
            </a:r>
          </a:p>
          <a:p>
            <a:r>
              <a:rPr lang="ru-RU" sz="2000" dirty="0" smtClean="0">
                <a:solidFill>
                  <a:srgbClr val="003366"/>
                </a:solidFill>
                <a:latin typeface="+mj-lt"/>
              </a:rPr>
              <a:t>размножение клеток происходит путем их деления, каждая новая клетка образуется в результате деления исходной (материнской) клетки;</a:t>
            </a:r>
          </a:p>
          <a:p>
            <a:r>
              <a:rPr lang="ru-RU" sz="2000" dirty="0" smtClean="0">
                <a:solidFill>
                  <a:srgbClr val="003366"/>
                </a:solidFill>
                <a:latin typeface="+mj-lt"/>
              </a:rPr>
              <a:t>в сложных многоклеточных организмах клетки специализированы по выполняемым ими функциям и образуют ткани; из тканей состоят органы, которые тесно взаимосвязаны и подчинены нервной и гуморальной регуляциям.</a:t>
            </a:r>
            <a:endParaRPr lang="ru-RU" sz="2000" dirty="0">
              <a:solidFill>
                <a:srgbClr val="003366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Великие ученые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2" y="1049079"/>
            <a:ext cx="2144520" cy="285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774" y="1082436"/>
            <a:ext cx="2235237" cy="2826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479" y="1052736"/>
            <a:ext cx="2141777" cy="285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986856"/>
            <a:ext cx="2212718" cy="2791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939270"/>
            <a:ext cx="2092001" cy="288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60350"/>
            <a:ext cx="7643192" cy="792163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Химическая организация клетки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r>
              <a:rPr lang="ru-RU" sz="4000" dirty="0" smtClean="0">
                <a:solidFill>
                  <a:srgbClr val="C00000"/>
                </a:solidFill>
              </a:rPr>
              <a:t>Макроэлементы</a:t>
            </a:r>
            <a:r>
              <a:rPr lang="ru-RU" sz="4000" dirty="0" smtClean="0">
                <a:solidFill>
                  <a:srgbClr val="003366"/>
                </a:solidFill>
              </a:rPr>
              <a:t> – </a:t>
            </a:r>
            <a:r>
              <a:rPr lang="en-US" sz="3600" dirty="0" smtClean="0">
                <a:solidFill>
                  <a:srgbClr val="003366"/>
                </a:solidFill>
              </a:rPr>
              <a:t>O</a:t>
            </a:r>
            <a:r>
              <a:rPr lang="ru-RU" sz="3600" dirty="0" smtClean="0">
                <a:solidFill>
                  <a:srgbClr val="003366"/>
                </a:solidFill>
              </a:rPr>
              <a:t>,С,</a:t>
            </a:r>
            <a:r>
              <a:rPr lang="en-US" sz="3600" dirty="0" smtClean="0">
                <a:solidFill>
                  <a:srgbClr val="003366"/>
                </a:solidFill>
              </a:rPr>
              <a:t>N,H  </a:t>
            </a:r>
            <a:endParaRPr lang="ru-RU" sz="3600" dirty="0" smtClean="0">
              <a:solidFill>
                <a:srgbClr val="003366"/>
              </a:solidFill>
            </a:endParaRPr>
          </a:p>
          <a:p>
            <a:pPr marL="0" indent="0">
              <a:buNone/>
            </a:pPr>
            <a:r>
              <a:rPr lang="ru-RU" sz="3600" dirty="0">
                <a:solidFill>
                  <a:srgbClr val="003366"/>
                </a:solidFill>
              </a:rPr>
              <a:t> </a:t>
            </a:r>
            <a:r>
              <a:rPr lang="ru-RU" sz="3600" dirty="0" smtClean="0">
                <a:solidFill>
                  <a:srgbClr val="003366"/>
                </a:solidFill>
              </a:rPr>
              <a:t>   </a:t>
            </a:r>
            <a:r>
              <a:rPr lang="en-US" sz="3600" dirty="0" smtClean="0">
                <a:solidFill>
                  <a:srgbClr val="003366"/>
                </a:solidFill>
              </a:rPr>
              <a:t>(</a:t>
            </a:r>
            <a:r>
              <a:rPr lang="ru-RU" sz="3600" dirty="0" smtClean="0">
                <a:solidFill>
                  <a:srgbClr val="003366"/>
                </a:solidFill>
              </a:rPr>
              <a:t>98%</a:t>
            </a:r>
            <a:r>
              <a:rPr lang="en-US" sz="3600" dirty="0" smtClean="0">
                <a:solidFill>
                  <a:srgbClr val="003366"/>
                </a:solidFill>
              </a:rPr>
              <a:t> </a:t>
            </a:r>
            <a:r>
              <a:rPr lang="ru-RU" sz="3600" dirty="0" smtClean="0">
                <a:solidFill>
                  <a:srgbClr val="003366"/>
                </a:solidFill>
              </a:rPr>
              <a:t>всего состава клетки)</a:t>
            </a:r>
            <a:endParaRPr lang="en-US" sz="3600" dirty="0" smtClean="0">
              <a:solidFill>
                <a:srgbClr val="003366"/>
              </a:solidFill>
            </a:endParaRPr>
          </a:p>
          <a:p>
            <a:r>
              <a:rPr lang="ru-RU" sz="4000" dirty="0" err="1" smtClean="0">
                <a:solidFill>
                  <a:srgbClr val="C00000"/>
                </a:solidFill>
              </a:rPr>
              <a:t>Микроэлемнты</a:t>
            </a:r>
            <a:r>
              <a:rPr lang="ru-RU" sz="4000" dirty="0" smtClean="0">
                <a:solidFill>
                  <a:srgbClr val="003366"/>
                </a:solidFill>
              </a:rPr>
              <a:t> – </a:t>
            </a:r>
            <a:r>
              <a:rPr lang="en-US" sz="3600" dirty="0" err="1" smtClean="0">
                <a:solidFill>
                  <a:srgbClr val="003366"/>
                </a:solidFill>
              </a:rPr>
              <a:t>K,P,S,Mg,Cl,Na,Ca,Fe</a:t>
            </a:r>
            <a:r>
              <a:rPr lang="ru-RU" sz="3600" dirty="0">
                <a:solidFill>
                  <a:srgbClr val="003366"/>
                </a:solidFill>
              </a:rPr>
              <a:t> </a:t>
            </a:r>
            <a:r>
              <a:rPr lang="ru-RU" sz="3600" dirty="0" smtClean="0">
                <a:solidFill>
                  <a:srgbClr val="003366"/>
                </a:solidFill>
              </a:rPr>
              <a:t>(0,1%)</a:t>
            </a:r>
            <a:endParaRPr lang="en-US" sz="3600" dirty="0" smtClean="0">
              <a:solidFill>
                <a:srgbClr val="003366"/>
              </a:solidFill>
            </a:endParaRPr>
          </a:p>
          <a:p>
            <a:r>
              <a:rPr lang="ru-RU" sz="4000" dirty="0" err="1" smtClean="0">
                <a:solidFill>
                  <a:srgbClr val="C00000"/>
                </a:solidFill>
              </a:rPr>
              <a:t>Ультрамикроэлементы</a:t>
            </a:r>
            <a:r>
              <a:rPr lang="ru-RU" sz="4000" dirty="0" smtClean="0">
                <a:solidFill>
                  <a:srgbClr val="003366"/>
                </a:solidFill>
              </a:rPr>
              <a:t> – 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003366"/>
                </a:solidFill>
              </a:rPr>
              <a:t>В, </a:t>
            </a:r>
            <a:r>
              <a:rPr lang="en-US" sz="3600" dirty="0" smtClean="0">
                <a:solidFill>
                  <a:srgbClr val="003366"/>
                </a:solidFill>
              </a:rPr>
              <a:t>Si</a:t>
            </a:r>
            <a:r>
              <a:rPr lang="ru-RU" sz="3600" dirty="0" smtClean="0">
                <a:solidFill>
                  <a:srgbClr val="003366"/>
                </a:solidFill>
              </a:rPr>
              <a:t>, </a:t>
            </a:r>
            <a:r>
              <a:rPr lang="en-US" sz="3600" dirty="0" err="1" smtClean="0">
                <a:solidFill>
                  <a:srgbClr val="003366"/>
                </a:solidFill>
              </a:rPr>
              <a:t>Mn</a:t>
            </a:r>
            <a:r>
              <a:rPr lang="ru-RU" sz="3600" dirty="0" smtClean="0">
                <a:solidFill>
                  <a:srgbClr val="003366"/>
                </a:solidFill>
              </a:rPr>
              <a:t>, Со, </a:t>
            </a:r>
            <a:r>
              <a:rPr lang="en-US" sz="3600" dirty="0" smtClean="0">
                <a:solidFill>
                  <a:srgbClr val="003366"/>
                </a:solidFill>
              </a:rPr>
              <a:t>Zn, I, Br </a:t>
            </a:r>
            <a:r>
              <a:rPr lang="ru-RU" sz="3600" dirty="0" smtClean="0">
                <a:solidFill>
                  <a:srgbClr val="003366"/>
                </a:solidFill>
              </a:rPr>
              <a:t>(менее 0,001%)</a:t>
            </a:r>
            <a:endParaRPr lang="ru-RU" sz="3600" dirty="0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Содержание в клетке химических соединений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Неорганические вещества:                               % к сырой массе</a:t>
            </a:r>
          </a:p>
          <a:p>
            <a:pPr marL="0" indent="0">
              <a:buNone/>
            </a:pPr>
            <a:r>
              <a:rPr lang="ru-RU" sz="2000" i="1" dirty="0" smtClean="0">
                <a:solidFill>
                  <a:schemeClr val="accent2"/>
                </a:solidFill>
              </a:rPr>
              <a:t>         Вода                                                                        70,0-80,0</a:t>
            </a:r>
          </a:p>
          <a:p>
            <a:pPr marL="0" indent="0">
              <a:buNone/>
            </a:pPr>
            <a:r>
              <a:rPr lang="ru-RU" sz="2000" i="1" dirty="0">
                <a:solidFill>
                  <a:schemeClr val="accent2"/>
                </a:solidFill>
              </a:rPr>
              <a:t> </a:t>
            </a:r>
            <a:r>
              <a:rPr lang="ru-RU" sz="2000" i="1" dirty="0" smtClean="0">
                <a:solidFill>
                  <a:schemeClr val="accent2"/>
                </a:solidFill>
              </a:rPr>
              <a:t>        Другие неорганические вещества                      1,0-1,5</a:t>
            </a:r>
          </a:p>
          <a:p>
            <a:pPr marL="0" indent="0">
              <a:buNone/>
            </a:pPr>
            <a:endParaRPr lang="ru-RU" sz="2000" i="1" dirty="0">
              <a:solidFill>
                <a:schemeClr val="accent5">
                  <a:lumMod val="10000"/>
                </a:schemeClr>
              </a:solidFill>
            </a:endParaRPr>
          </a:p>
          <a:p>
            <a:r>
              <a:rPr lang="ru-RU" sz="2000" i="1" dirty="0" smtClean="0">
                <a:solidFill>
                  <a:schemeClr val="accent5">
                    <a:lumMod val="10000"/>
                  </a:schemeClr>
                </a:solidFill>
              </a:rPr>
              <a:t>Органические вещества:                                     % к сырой массе</a:t>
            </a:r>
          </a:p>
          <a:p>
            <a:pPr marL="0" indent="0">
              <a:buNone/>
            </a:pPr>
            <a:r>
              <a:rPr lang="ru-RU" sz="2000" i="1" dirty="0" smtClean="0">
                <a:solidFill>
                  <a:schemeClr val="accent2"/>
                </a:solidFill>
              </a:rPr>
              <a:t>          Белки                                                                      10.0-20,0</a:t>
            </a:r>
          </a:p>
          <a:p>
            <a:pPr marL="0" indent="0">
              <a:buNone/>
            </a:pPr>
            <a:r>
              <a:rPr lang="ru-RU" sz="2000" i="1" dirty="0">
                <a:solidFill>
                  <a:schemeClr val="accent2"/>
                </a:solidFill>
              </a:rPr>
              <a:t> </a:t>
            </a:r>
            <a:r>
              <a:rPr lang="ru-RU" sz="2000" i="1" dirty="0" smtClean="0">
                <a:solidFill>
                  <a:schemeClr val="accent2"/>
                </a:solidFill>
              </a:rPr>
              <a:t>         Жиры                                                                       1-5</a:t>
            </a:r>
          </a:p>
          <a:p>
            <a:pPr marL="0" indent="0">
              <a:buNone/>
            </a:pPr>
            <a:r>
              <a:rPr lang="ru-RU" sz="2000" i="1" dirty="0">
                <a:solidFill>
                  <a:schemeClr val="accent2"/>
                </a:solidFill>
              </a:rPr>
              <a:t> </a:t>
            </a:r>
            <a:r>
              <a:rPr lang="ru-RU" sz="2000" i="1" dirty="0" smtClean="0">
                <a:solidFill>
                  <a:schemeClr val="accent2"/>
                </a:solidFill>
              </a:rPr>
              <a:t>         Нуклеиновые кислоты                                          1,0-2,0</a:t>
            </a:r>
          </a:p>
          <a:p>
            <a:pPr marL="0" indent="0">
              <a:buNone/>
            </a:pPr>
            <a:r>
              <a:rPr lang="ru-RU" sz="2000" i="1" dirty="0">
                <a:solidFill>
                  <a:schemeClr val="accent2"/>
                </a:solidFill>
              </a:rPr>
              <a:t> </a:t>
            </a:r>
            <a:r>
              <a:rPr lang="ru-RU" sz="2000" i="1" dirty="0" smtClean="0">
                <a:solidFill>
                  <a:schemeClr val="accent2"/>
                </a:solidFill>
              </a:rPr>
              <a:t>         Углеводы                                                                 0,2-2,0</a:t>
            </a:r>
          </a:p>
          <a:p>
            <a:pPr marL="0" indent="0">
              <a:buNone/>
            </a:pPr>
            <a:r>
              <a:rPr lang="ru-RU" sz="2000" i="1" dirty="0">
                <a:solidFill>
                  <a:schemeClr val="accent2"/>
                </a:solidFill>
              </a:rPr>
              <a:t> </a:t>
            </a:r>
            <a:r>
              <a:rPr lang="ru-RU" sz="2000" i="1" dirty="0" smtClean="0">
                <a:solidFill>
                  <a:schemeClr val="accent2"/>
                </a:solidFill>
              </a:rPr>
              <a:t>         Низкомолекулярные органические вещества    0,1-0,5        </a:t>
            </a:r>
          </a:p>
          <a:p>
            <a:endParaRPr lang="ru-RU" sz="2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Вода хороший растворитель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610" y="3427467"/>
            <a:ext cx="4556089" cy="3417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80728"/>
            <a:ext cx="5323870" cy="2491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Вода в клетке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r>
              <a:rPr lang="ru-RU" u="sng" dirty="0" smtClean="0">
                <a:solidFill>
                  <a:srgbClr val="003366"/>
                </a:solidFill>
              </a:rPr>
              <a:t>Свободная вода   </a:t>
            </a:r>
            <a:r>
              <a:rPr lang="ru-RU" dirty="0" smtClean="0">
                <a:solidFill>
                  <a:srgbClr val="003366"/>
                </a:solidFill>
              </a:rPr>
              <a:t>составляет 95% в клетке (растворитель, дисперсионная среда)</a:t>
            </a:r>
          </a:p>
          <a:p>
            <a:pPr marL="0" indent="0">
              <a:buNone/>
            </a:pPr>
            <a:endParaRPr lang="ru-RU" dirty="0" smtClean="0">
              <a:solidFill>
                <a:srgbClr val="003366"/>
              </a:solidFill>
            </a:endParaRPr>
          </a:p>
          <a:p>
            <a:r>
              <a:rPr lang="ru-RU" u="sng" dirty="0" smtClean="0">
                <a:solidFill>
                  <a:srgbClr val="003366"/>
                </a:solidFill>
              </a:rPr>
              <a:t>Связанная вода </a:t>
            </a:r>
            <a:r>
              <a:rPr lang="ru-RU" dirty="0" smtClean="0">
                <a:solidFill>
                  <a:srgbClr val="003366"/>
                </a:solidFill>
              </a:rPr>
              <a:t>составляет 4-5% в клетке (водородными связями с белками)</a:t>
            </a:r>
            <a:endParaRPr lang="ru-RU" dirty="0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Свойства воды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609461"/>
              </p:ext>
            </p:extLst>
          </p:nvPr>
        </p:nvGraphicFramePr>
        <p:xfrm>
          <a:off x="457200" y="1124742"/>
          <a:ext cx="8229600" cy="5400601"/>
        </p:xfrm>
        <a:graphic>
          <a:graphicData uri="http://schemas.openxmlformats.org/drawingml/2006/table">
            <a:tbl>
              <a:tblPr firstRow="1" firstCol="1" bandRow="1"/>
              <a:tblGrid>
                <a:gridCol w="4114800"/>
                <a:gridCol w="4114800"/>
              </a:tblGrid>
              <a:tr h="450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Физические свойства воды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Значение для биологических процессов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Высокая теплоемкость (из-за водородных связей между молекулами) и теплопроводность (из-за небольших размеров молекул)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Транспирация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Потоотделение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Периодическое выпадение осадков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Прозрачность в видимом участке спектра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Высокопродуктивные биоценозы прудов, озер, рек ( из-за возможности фотосинтеза на небольшой глубине)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1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Практически полная несжимаемость (из-за сил межмолекулярного сцепления)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Поддержание формы организмов: форма сочных органов  растений, положение трав в пространстве, гидростатический скелет круглых червей, медуз, амниотическая жидкость поддерживает и защищает плод млекопитающих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Подвижность молекул (из-за слабости водородных связей)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Осмос: поступление воды из почвы; плазмолиз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Вязкость (водородные связи)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Смазывающие свойства: синовиальная жидкость в суставах, плевральная жидкость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Растворитель  (полярность молекул)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Кровь, тканевая жидкость, лимфа, желудочный сок, слюна, у животных; клеточный сок у растений; водные организмы используют растворенный в воде кислород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Способность образовывать гидратационную оболочку вокруг макромолекул (из-за полярности молекул)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Дисперсионная среда в коллоидной системе цитоплазмы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Оптимальное для биологических систем значение сил поверхностного натяжения (из-за сил межмолекулярного сцепления)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Водные растворы – средство передвижения веществ в организме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Расширение при замерзании (из-за образования каждой молекулой максимального числа – 4 – водородных связей_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Лед легче воды, выполняет в водоемах функцию теплоизолятора</a:t>
                      </a: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600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r>
              <a:rPr lang="ru-RU" sz="3200" b="1" dirty="0">
                <a:solidFill>
                  <a:schemeClr val="bg1"/>
                </a:solidFill>
              </a:rPr>
              <a:t>С</a:t>
            </a:r>
            <a:r>
              <a:rPr lang="ru-RU" sz="3200" b="1" dirty="0" smtClean="0">
                <a:solidFill>
                  <a:schemeClr val="bg1"/>
                </a:solidFill>
              </a:rPr>
              <a:t>ловарь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ru-RU" sz="2000" dirty="0" smtClean="0">
                <a:solidFill>
                  <a:srgbClr val="003366"/>
                </a:solidFill>
              </a:rPr>
              <a:t>Химические элементы, которые входят в состав клеток и выполняют биологические функции, называют </a:t>
            </a:r>
            <a:r>
              <a:rPr lang="ru-RU" sz="2000" b="1" u="sng" dirty="0" smtClean="0">
                <a:solidFill>
                  <a:srgbClr val="C00000"/>
                </a:solidFill>
              </a:rPr>
              <a:t>биогенными.</a:t>
            </a:r>
          </a:p>
          <a:p>
            <a:r>
              <a:rPr lang="ru-RU" sz="2000" b="1" u="sng" dirty="0" smtClean="0">
                <a:solidFill>
                  <a:srgbClr val="C00000"/>
                </a:solidFill>
              </a:rPr>
              <a:t>Катионы</a:t>
            </a:r>
            <a:r>
              <a:rPr lang="ru-RU" sz="2000" b="1" dirty="0" smtClean="0">
                <a:solidFill>
                  <a:srgbClr val="C00000"/>
                </a:solidFill>
              </a:rPr>
              <a:t> - </a:t>
            </a:r>
            <a:r>
              <a:rPr lang="ru-RU" sz="2000" dirty="0" smtClean="0">
                <a:solidFill>
                  <a:srgbClr val="002060"/>
                </a:solidFill>
              </a:rPr>
              <a:t>положительно заряженные ионы.</a:t>
            </a:r>
          </a:p>
          <a:p>
            <a:r>
              <a:rPr lang="ru-RU" sz="2000" b="1" u="sng" dirty="0" smtClean="0">
                <a:solidFill>
                  <a:srgbClr val="C00000"/>
                </a:solidFill>
              </a:rPr>
              <a:t>Анионы </a:t>
            </a:r>
            <a:r>
              <a:rPr lang="ru-RU" sz="2000" dirty="0" smtClean="0">
                <a:solidFill>
                  <a:srgbClr val="C00000"/>
                </a:solidFill>
              </a:rPr>
              <a:t>- </a:t>
            </a:r>
            <a:r>
              <a:rPr lang="ru-RU" sz="2000" dirty="0" smtClean="0">
                <a:solidFill>
                  <a:srgbClr val="002060"/>
                </a:solidFill>
              </a:rPr>
              <a:t>отрицательно заряженные ионы.</a:t>
            </a:r>
            <a:endParaRPr lang="ru-RU" sz="2000" b="1" u="sng" dirty="0" smtClean="0">
              <a:solidFill>
                <a:srgbClr val="C00000"/>
              </a:solidFill>
            </a:endParaRPr>
          </a:p>
          <a:p>
            <a:r>
              <a:rPr lang="ru-RU" sz="2000" b="1" u="sng" dirty="0" err="1" smtClean="0">
                <a:solidFill>
                  <a:srgbClr val="C00000"/>
                </a:solidFill>
              </a:rPr>
              <a:t>Буферностью</a:t>
            </a:r>
            <a:r>
              <a:rPr lang="ru-RU" sz="2000" b="1" u="sng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называют  способность клетки сохранять определенную концентрация водородных ионов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     (в клетке поддерживается слабощелочная среда).</a:t>
            </a:r>
          </a:p>
          <a:p>
            <a:r>
              <a:rPr lang="ru-RU" sz="2000" b="1" u="sng" dirty="0" smtClean="0">
                <a:solidFill>
                  <a:srgbClr val="C00000"/>
                </a:solidFill>
              </a:rPr>
              <a:t>Анабиоз </a:t>
            </a:r>
            <a:r>
              <a:rPr lang="ru-RU" sz="2000" dirty="0" smtClean="0">
                <a:solidFill>
                  <a:srgbClr val="002060"/>
                </a:solidFill>
              </a:rPr>
              <a:t>- способность организма временно утрачивать признаки жизни в связи с потерей воды (одноклеточные и многоклеточные пойкилотермные животные).</a:t>
            </a:r>
          </a:p>
          <a:p>
            <a:r>
              <a:rPr lang="ru-RU" sz="2000" b="1" u="sng" dirty="0" smtClean="0">
                <a:solidFill>
                  <a:srgbClr val="C00000"/>
                </a:solidFill>
              </a:rPr>
              <a:t>Гидрофильные вещества </a:t>
            </a:r>
            <a:r>
              <a:rPr lang="ru-RU" sz="2000" dirty="0" smtClean="0">
                <a:solidFill>
                  <a:srgbClr val="002060"/>
                </a:solidFill>
              </a:rPr>
              <a:t>– вещества, у которых энергия притяжения к молекулам воды больше, чем энергия водородных связей между молекулами воды.</a:t>
            </a:r>
          </a:p>
          <a:p>
            <a:r>
              <a:rPr lang="ru-RU" sz="2000" b="1" u="sng" dirty="0" smtClean="0">
                <a:solidFill>
                  <a:srgbClr val="C00000"/>
                </a:solidFill>
              </a:rPr>
              <a:t>Гидрофобные вещества </a:t>
            </a:r>
            <a:r>
              <a:rPr lang="ru-RU" sz="2000" dirty="0" smtClean="0">
                <a:solidFill>
                  <a:srgbClr val="002060"/>
                </a:solidFill>
              </a:rPr>
              <a:t>- вещества, у которых энергия притяжения к молекулам воды меньше, чем энергия водородных связей между молекулами воды.</a:t>
            </a:r>
          </a:p>
          <a:p>
            <a:endParaRPr lang="ru-RU" sz="2000" b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Задания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>
                <a:solidFill>
                  <a:srgbClr val="003366"/>
                </a:solidFill>
              </a:rPr>
              <a:t>Все приведённые ниже химические элементы, кроме двух, являются органогенами. Определите два признака, «выпадающих» из общего списка, и запишите в ответ цифры, под которыми они указаны.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1) водород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2) азот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3) магний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4) хлор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5) кислород</a:t>
            </a:r>
          </a:p>
          <a:p>
            <a:endParaRPr lang="ru-RU" sz="1400" dirty="0" smtClean="0">
              <a:solidFill>
                <a:srgbClr val="003366"/>
              </a:solidFill>
            </a:endParaRPr>
          </a:p>
          <a:p>
            <a:pPr marL="0" indent="0">
              <a:buNone/>
            </a:pPr>
            <a:r>
              <a:rPr lang="ru-RU" sz="1400" dirty="0" smtClean="0">
                <a:solidFill>
                  <a:srgbClr val="003366"/>
                </a:solidFill>
              </a:rPr>
              <a:t>Все приведённые ниже химические элементы, кроме двух, являются макроэлементами. Определите два признака, «выпадающих» из общего списка, и запишите в ответ цифры, под которыми они указаны.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1) цинк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2) селен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3) магний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4) хлор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5) фосфор</a:t>
            </a:r>
          </a:p>
          <a:p>
            <a:endParaRPr lang="ru-RU" sz="2000" dirty="0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80728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>
                <a:solidFill>
                  <a:srgbClr val="003366"/>
                </a:solidFill>
              </a:rPr>
              <a:t>Выберите функции воды в клетке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1) энергетическая            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2) ферментативная     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3) транспортная 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4) строительная               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5) смазывающая        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6) </a:t>
            </a:r>
            <a:r>
              <a:rPr lang="ru-RU" sz="1400" dirty="0" err="1" smtClean="0">
                <a:solidFill>
                  <a:srgbClr val="003366"/>
                </a:solidFill>
              </a:rPr>
              <a:t>терморегуляционная</a:t>
            </a:r>
            <a:endParaRPr lang="ru-RU" sz="1400" dirty="0" smtClean="0">
              <a:solidFill>
                <a:srgbClr val="003366"/>
              </a:solidFill>
            </a:endParaRPr>
          </a:p>
          <a:p>
            <a:endParaRPr lang="ru-RU" sz="1400" dirty="0" smtClean="0">
              <a:solidFill>
                <a:srgbClr val="003366"/>
              </a:solidFill>
            </a:endParaRPr>
          </a:p>
          <a:p>
            <a:pPr marL="0" indent="0">
              <a:buNone/>
            </a:pPr>
            <a:r>
              <a:rPr lang="ru-RU" sz="1400" dirty="0" smtClean="0">
                <a:solidFill>
                  <a:srgbClr val="003366"/>
                </a:solidFill>
              </a:rPr>
              <a:t>Выберите только физические свойства воды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1) способность к диссоциации         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2) гидролиз солей             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3) плотность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4) теплопроводность         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5) электропроводность       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6) донорство электронов</a:t>
            </a:r>
          </a:p>
          <a:p>
            <a:endParaRPr lang="ru-RU" sz="1400" dirty="0" smtClean="0">
              <a:solidFill>
                <a:srgbClr val="003366"/>
              </a:solidFill>
            </a:endParaRPr>
          </a:p>
          <a:p>
            <a:pPr marL="0" indent="0">
              <a:buNone/>
            </a:pPr>
            <a:r>
              <a:rPr lang="ru-RU" sz="1400" dirty="0" smtClean="0">
                <a:solidFill>
                  <a:srgbClr val="003366"/>
                </a:solidFill>
              </a:rPr>
              <a:t>Полярностью воды обусловлена ее способность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1) проводить тепло          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3) растворять хлорид натрия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2) поглощать тепло         </a:t>
            </a:r>
          </a:p>
          <a:p>
            <a:r>
              <a:rPr lang="ru-RU" sz="1400" dirty="0" smtClean="0">
                <a:solidFill>
                  <a:srgbClr val="003366"/>
                </a:solidFill>
              </a:rPr>
              <a:t>4) растворять глицерин</a:t>
            </a:r>
          </a:p>
          <a:p>
            <a:endParaRPr lang="ru-RU" sz="2000" dirty="0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 к тесту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6000" dirty="0" smtClean="0"/>
              <a:t>1-а, 2-б, 3-в, 4-б, 5-в, 6-б, 7-в, 8-а, 9-б, 10-а, 11-б, 12-в.</a:t>
            </a:r>
          </a:p>
          <a:p>
            <a:pPr marL="0" indent="0" algn="ctr">
              <a:buNone/>
            </a:pPr>
            <a:r>
              <a:rPr lang="ru-RU" sz="6000" dirty="0" smtClean="0">
                <a:solidFill>
                  <a:srgbClr val="C00000"/>
                </a:solidFill>
              </a:rPr>
              <a:t>Спасибо за урок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91977"/>
      </p:ext>
    </p:extLst>
  </p:cSld>
  <p:clrMapOvr>
    <a:masterClrMapping/>
  </p:clrMapOvr>
</p:sld>
</file>

<file path=ppt/theme/theme1.xml><?xml version="1.0" encoding="utf-8"?>
<a:theme xmlns:a="http://schemas.openxmlformats.org/drawingml/2006/main" name="Биохимия">
  <a:themeElements>
    <a:clrScheme name="Химия белый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Химия бел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Химия белый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Химия белый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Химия белый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Химия белый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Химия белый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Химия белый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Биохимия</Template>
  <TotalTime>187</TotalTime>
  <Words>758</Words>
  <Application>Microsoft Office PowerPoint</Application>
  <PresentationFormat>Экран (4:3)</PresentationFormat>
  <Paragraphs>105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Arial</vt:lpstr>
      <vt:lpstr>Биохимия</vt:lpstr>
      <vt:lpstr>Химический состав клетки. Неорганические соединения.</vt:lpstr>
      <vt:lpstr> Основные положения современной клеточной теории: </vt:lpstr>
      <vt:lpstr>Великие ученые</vt:lpstr>
      <vt:lpstr>Химическая организация клетки</vt:lpstr>
      <vt:lpstr>Содержание в клетке химических соединений</vt:lpstr>
      <vt:lpstr>Вода хороший растворитель</vt:lpstr>
      <vt:lpstr>Вода в клетке</vt:lpstr>
      <vt:lpstr>Свойства воды</vt:lpstr>
      <vt:lpstr>Словарь</vt:lpstr>
      <vt:lpstr>Задания</vt:lpstr>
      <vt:lpstr>Презентация PowerPoint</vt:lpstr>
      <vt:lpstr>Ключ к тесту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Химический состав клетки. Неорганические соединения.</dc:title>
  <dc:creator>Алексей</dc:creator>
  <cp:lastModifiedBy>Алексей</cp:lastModifiedBy>
  <cp:revision>14</cp:revision>
  <dcterms:created xsi:type="dcterms:W3CDTF">2017-01-25T13:30:52Z</dcterms:created>
  <dcterms:modified xsi:type="dcterms:W3CDTF">2017-01-25T16:38:13Z</dcterms:modified>
</cp:coreProperties>
</file>